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453" r:id="rId2"/>
    <p:sldId id="1455" r:id="rId3"/>
    <p:sldId id="1456" r:id="rId4"/>
    <p:sldId id="1463" r:id="rId5"/>
    <p:sldId id="1460" r:id="rId6"/>
    <p:sldId id="1465" r:id="rId7"/>
    <p:sldId id="1466" r:id="rId8"/>
    <p:sldId id="1457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902" userDrawn="1">
          <p15:clr>
            <a:srgbClr val="A4A3A4"/>
          </p15:clr>
        </p15:guide>
        <p15:guide id="2" pos="4067" userDrawn="1">
          <p15:clr>
            <a:srgbClr val="A4A3A4"/>
          </p15:clr>
        </p15:guide>
        <p15:guide id="3" pos="778" userDrawn="1">
          <p15:clr>
            <a:srgbClr val="A4A3A4"/>
          </p15:clr>
        </p15:guide>
        <p15:guide id="4" orient="horz" pos="595" userDrawn="1">
          <p15:clr>
            <a:srgbClr val="A4A3A4"/>
          </p15:clr>
        </p15:guide>
        <p15:guide id="5" orient="horz" pos="1321" userDrawn="1">
          <p15:clr>
            <a:srgbClr val="A4A3A4"/>
          </p15:clr>
        </p15:guide>
        <p15:guide id="6" pos="5654" userDrawn="1">
          <p15:clr>
            <a:srgbClr val="A4A3A4"/>
          </p15:clr>
        </p15:guide>
        <p15:guide id="7" orient="horz" pos="3067" userDrawn="1">
          <p15:clr>
            <a:srgbClr val="A4A3A4"/>
          </p15:clr>
        </p15:guide>
        <p15:guide id="8" pos="36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9"/>
    <a:srgbClr val="263F6A"/>
    <a:srgbClr val="A5A5A5"/>
    <a:srgbClr val="F2F2F2"/>
    <a:srgbClr val="84D0F0"/>
    <a:srgbClr val="F294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0" autoAdjust="0"/>
    <p:restoredTop sz="76288" autoAdjust="0"/>
  </p:normalViewPr>
  <p:slideViewPr>
    <p:cSldViewPr snapToGrid="0">
      <p:cViewPr varScale="1">
        <p:scale>
          <a:sx n="62" d="100"/>
          <a:sy n="62" d="100"/>
        </p:scale>
        <p:origin x="1618" y="62"/>
      </p:cViewPr>
      <p:guideLst>
        <p:guide pos="6902"/>
        <p:guide pos="4067"/>
        <p:guide pos="778"/>
        <p:guide orient="horz" pos="595"/>
        <p:guide orient="horz" pos="1321"/>
        <p:guide pos="5654"/>
        <p:guide orient="horz" pos="3067"/>
        <p:guide pos="36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B83CB-6799-4390-838F-23A767761C66}" type="datetimeFigureOut">
              <a:rPr lang="cs-CZ" smtClean="0"/>
              <a:pPr/>
              <a:t>13.5.2022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5A7E9-4071-419F-AB97-C64E38F0C2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35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5A7E9-4071-419F-AB97-C64E38F0C2AD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5A7E9-4071-419F-AB97-C64E38F0C2AD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5A7E9-4071-419F-AB97-C64E38F0C2A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840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cs-CZ" dirty="0"/>
              <a:t>Vím co platím? Horší nevědět než neplatit nic. Vy víte</a:t>
            </a:r>
            <a:r>
              <a:rPr lang="cs-CZ" baseline="0" dirty="0"/>
              <a:t> co platíte a co dostanete když se něco stane?</a:t>
            </a:r>
            <a:endParaRPr lang="cs-CZ" dirty="0"/>
          </a:p>
          <a:p>
            <a:pPr rtl="0" fontAlgn="base"/>
            <a:r>
              <a:rPr lang="cs-CZ" dirty="0"/>
              <a:t>Vážná rizika : Smrt,invalidita, pracovní</a:t>
            </a:r>
            <a:r>
              <a:rPr lang="cs-CZ" baseline="0" dirty="0"/>
              <a:t> neschopnost, závažné onemocnění</a:t>
            </a:r>
          </a:p>
          <a:p>
            <a:pPr rtl="0" fontAlgn="base"/>
            <a:r>
              <a:rPr lang="cs-CZ" baseline="0" dirty="0"/>
              <a:t>Finanční rezerva – 3-6 měsíců</a:t>
            </a:r>
          </a:p>
          <a:p>
            <a:pPr rtl="0" fontAlgn="base"/>
            <a:r>
              <a:rPr lang="cs-CZ" baseline="0" dirty="0"/>
              <a:t>Úmrtí živitele rodiny – alespoň 2-3 let pokrytí výdajů</a:t>
            </a:r>
          </a:p>
          <a:p>
            <a:pPr rtl="0" fontAlgn="base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5A7E9-4071-419F-AB97-C64E38F0C2A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840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to osoba, která má na starosti řádné hospodaření a proto hospodaří správně, ve prospěch subjektu, který řídí a rozhoduje o něm. </a:t>
            </a:r>
          </a:p>
          <a:p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Já</a:t>
            </a:r>
            <a:r>
              <a:rPr lang="cs-CZ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jako řádný hospodář v mládí – </a:t>
            </a:r>
            <a:r>
              <a:rPr lang="cs-CZ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McD</a:t>
            </a:r>
            <a:r>
              <a:rPr lang="cs-CZ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atd</a:t>
            </a:r>
            <a:r>
              <a:rPr lang="cs-CZ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</a:p>
          <a:p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Nelze sepsat pravidla pro dobré hospodaření. To vychází jednak z výchovy a jednak i z možností pro výběr správné cesty. Ten, kdo není dostatečně morálně připraven hospodařit na majetku s tím, aby tento majetek ochraňoval a rozšiřoval, nemůže se stát dobrým hospodářem tím, že se mu sepíší nová pravidla.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 řádný hospodář dělá a co naopak nikdy ne!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5A7E9-4071-419F-AB97-C64E38F0C2A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840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dirty="0"/>
              <a:t>Jak se změní chování když něco</a:t>
            </a:r>
            <a:r>
              <a:rPr lang="cs-CZ" b="0" baseline="0" dirty="0"/>
              <a:t> dochází? – šampón, zubní pasta, peníze</a:t>
            </a:r>
          </a:p>
          <a:p>
            <a:r>
              <a:rPr lang="cs-CZ" b="0" baseline="0" dirty="0"/>
              <a:t>Nabíječky v zásuvce</a:t>
            </a:r>
          </a:p>
          <a:p>
            <a:endParaRPr lang="cs-CZ" b="0" baseline="0" dirty="0"/>
          </a:p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5A7E9-4071-419F-AB97-C64E38F0C2A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961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5A7E9-4071-419F-AB97-C64E38F0C2A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527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5A7E9-4071-419F-AB97-C64E38F0C2AD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95150-3185-4F80-B10D-54ACD8EFE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B74C44-04B4-41FB-A781-55C715C11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D745FE-F177-4834-BC44-5BF1F840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9B3C-D7EE-45F7-AE00-0789E50BD93F}" type="datetimeFigureOut">
              <a:rPr lang="cs-CZ" smtClean="0"/>
              <a:pPr/>
              <a:t>13.5.2022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48A2DE-C5EA-4CDA-BC9C-FEAA3B7E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641885-82AE-4121-B433-CED6E5BF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C471-C2D4-4041-B0FA-57052F10BC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36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731641-CA44-47FA-8C13-2AE34128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739D6B-C641-416F-9509-0AD80A391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9D5FE1-24B1-46EB-B770-D98E10DCF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9B3C-D7EE-45F7-AE00-0789E50BD93F}" type="datetimeFigureOut">
              <a:rPr lang="cs-CZ" smtClean="0"/>
              <a:pPr/>
              <a:t>13.5.2022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1F9AAC-A90C-4C53-9104-4BD3B767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EBF03C-FC01-4F7B-AB30-5BDFCB55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C471-C2D4-4041-B0FA-57052F10BC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7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C2BC840-DC37-4729-A440-E15DF65E0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86BC645-F77B-4C12-8EE7-EBD40E899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54A80A-1770-42FF-973E-3EA7A4F1E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9B3C-D7EE-45F7-AE00-0789E50BD93F}" type="datetimeFigureOut">
              <a:rPr lang="cs-CZ" smtClean="0"/>
              <a:pPr/>
              <a:t>13.5.2022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92D133-957A-4E56-861A-033FE940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562C37-ACAC-496A-9505-EAD23E08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C471-C2D4-4041-B0FA-57052F10BC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836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4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85491-579A-4879-A562-0F63037B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EA40A-7DF7-4BD8-A57F-A1968AEB8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48C72C-E02D-414A-93F8-62336736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9B3C-D7EE-45F7-AE00-0789E50BD93F}" type="datetimeFigureOut">
              <a:rPr lang="cs-CZ" smtClean="0"/>
              <a:pPr/>
              <a:t>13.5.2022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F6270B-5298-4A98-B357-261EA624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A31994-6C3F-44BD-B0D0-5938E1F7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C471-C2D4-4041-B0FA-57052F10BC1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id="{423EB129-E0CB-4DB5-A756-E39FE57F7BD5}"/>
              </a:ext>
            </a:extLst>
          </p:cNvPr>
          <p:cNvSpPr/>
          <p:nvPr userDrawn="1"/>
        </p:nvSpPr>
        <p:spPr>
          <a:xfrm>
            <a:off x="0" y="6032499"/>
            <a:ext cx="12192000" cy="825500"/>
          </a:xfrm>
          <a:prstGeom prst="rect">
            <a:avLst/>
          </a:prstGeom>
          <a:solidFill>
            <a:srgbClr val="263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7CCB4AFB-BF47-44F1-83F5-C65A7CCA9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67" y="6088870"/>
            <a:ext cx="1941128" cy="71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BB749-0BF8-403D-9D28-034381B8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E3C0BA-ABD5-4FC4-A248-7C8CD9240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1A6410-3AF3-48C2-9AF2-82EBA4F4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9B3C-D7EE-45F7-AE00-0789E50BD93F}" type="datetimeFigureOut">
              <a:rPr lang="cs-CZ" smtClean="0"/>
              <a:pPr/>
              <a:t>13.5.2022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7A042E-D674-4E48-874F-A955D4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C57820-038C-49DF-A943-31A9FC43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C471-C2D4-4041-B0FA-57052F10BC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71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C02ABF-BC09-4C04-AA6D-B4632347C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244C54-F22D-4FCC-8FB1-078EAF060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5EFA432-3E6A-4796-8D24-1AB6F8322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548163-754C-4EDA-86C2-319EF514D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9B3C-D7EE-45F7-AE00-0789E50BD93F}" type="datetimeFigureOut">
              <a:rPr lang="cs-CZ" smtClean="0"/>
              <a:pPr/>
              <a:t>13.5.2022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C8480E-0BE2-4C1F-9E3B-466D7D87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A976AE-78DC-4FFD-BDF5-C58928367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C471-C2D4-4041-B0FA-57052F10BC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04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0CE74-584C-41D2-8798-FCA38785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5ACCA9-27CF-423B-903E-4C0CCBA3D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FBAB0B1-79D6-4973-859D-A37D9D446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33A8BD2-1456-46B3-BBEA-5F60F945B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0532C6A-5603-4E0B-BD99-4FDBF2F47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CD23905-1F2F-4A8A-9221-14FFD8FBD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9B3C-D7EE-45F7-AE00-0789E50BD93F}" type="datetimeFigureOut">
              <a:rPr lang="cs-CZ" smtClean="0"/>
              <a:pPr/>
              <a:t>13.5.2022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ECD68B5-9A96-4876-9D22-28AA1A83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84BB92B-9C1D-4664-A225-657D0D06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C471-C2D4-4041-B0FA-57052F10BC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7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CDB82B-13B0-41B9-94EF-C0E69DCB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634FA0A-24EB-4189-B8C8-9CC458CE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9B3C-D7EE-45F7-AE00-0789E50BD93F}" type="datetimeFigureOut">
              <a:rPr lang="cs-CZ" smtClean="0"/>
              <a:pPr/>
              <a:t>13.5.2022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8F145D-226A-4BB2-B776-65705B10E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F9CE766-B0B0-4B7C-8FF3-FE2F467B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C471-C2D4-4041-B0FA-57052F10BC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8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AFC24FD-4928-466E-B5DC-2700CDC0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9B3C-D7EE-45F7-AE00-0789E50BD93F}" type="datetimeFigureOut">
              <a:rPr lang="cs-CZ" smtClean="0"/>
              <a:pPr/>
              <a:t>13.5.2022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0A69867-B26E-4686-97B4-DB29F121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B5129F-4743-4DA3-BC60-A99D8523D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C471-C2D4-4041-B0FA-57052F10BC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57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757E2-841F-434F-831F-C7873C2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47B178-A63B-48D1-A0DE-3E0859594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43BD59-C53B-4295-B5D8-38D1B1855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D5F444-7C39-46C4-875F-94594C074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9B3C-D7EE-45F7-AE00-0789E50BD93F}" type="datetimeFigureOut">
              <a:rPr lang="cs-CZ" smtClean="0"/>
              <a:pPr/>
              <a:t>13.5.2022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300AE3-23AE-40C9-83A5-52CACE2C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E6AC7E-8224-4BF8-96CB-ACAB03B5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C471-C2D4-4041-B0FA-57052F10BC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83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32EFF-F18E-4E73-97D0-40A944C0D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15AD74A-7D79-4AC9-AC41-972BB40F4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760550-6C19-4A79-A5A6-ADE0BC3E5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758731-1964-4140-BEC8-9F8B854A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9B3C-D7EE-45F7-AE00-0789E50BD93F}" type="datetimeFigureOut">
              <a:rPr lang="cs-CZ" smtClean="0"/>
              <a:pPr/>
              <a:t>13.5.2022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19C4DA-E689-4438-9F00-AE9979669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452AEE-475A-4DE6-8463-B2B33DBE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C471-C2D4-4041-B0FA-57052F10BC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83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FAAD203-217D-45C6-9375-ACD337F07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0C9DDB-13C3-4D81-AAC5-768EE638D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B6E76B-D284-4310-A53D-9E063EBF9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09B3C-D7EE-45F7-AE00-0789E50BD93F}" type="datetimeFigureOut">
              <a:rPr lang="cs-CZ" smtClean="0"/>
              <a:pPr/>
              <a:t>13.5.2022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A0E99E-F7B0-4A33-AD1B-5D5409637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70F078-DA0D-41F2-8566-AC998B43B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CC471-C2D4-4041-B0FA-57052F10BC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12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fif"/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40" descr="Obsah obrázku text, klipart&#10;&#10;Popis byl vytvořen automaticky">
            <a:extLst>
              <a:ext uri="{FF2B5EF4-FFF2-40B4-BE49-F238E27FC236}">
                <a16:creationId xmlns:a16="http://schemas.microsoft.com/office/drawing/2014/main" id="{13AC8539-2C41-4A86-A152-EA06CE248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30" y="6404244"/>
            <a:ext cx="952533" cy="349758"/>
          </a:xfrm>
          <a:prstGeom prst="rect">
            <a:avLst/>
          </a:prstGeom>
        </p:spPr>
      </p:pic>
      <p:sp>
        <p:nvSpPr>
          <p:cNvPr id="36" name="TextBox 24">
            <a:extLst>
              <a:ext uri="{FF2B5EF4-FFF2-40B4-BE49-F238E27FC236}">
                <a16:creationId xmlns:a16="http://schemas.microsoft.com/office/drawing/2014/main" id="{7820F5EE-642D-49A3-A21C-DCB8AA11AAE8}"/>
              </a:ext>
            </a:extLst>
          </p:cNvPr>
          <p:cNvSpPr txBox="1"/>
          <p:nvPr/>
        </p:nvSpPr>
        <p:spPr>
          <a:xfrm>
            <a:off x="434201" y="1905857"/>
            <a:ext cx="5537716" cy="1954373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cs-CZ" sz="4400" b="1" dirty="0">
                <a:solidFill>
                  <a:srgbClr val="263F6A"/>
                </a:solidFill>
                <a:latin typeface="Lato" charset="0"/>
                <a:ea typeface="Lato" charset="0"/>
                <a:cs typeface="Lato" charset="0"/>
              </a:rPr>
              <a:t>ŘÁDNÝ HOSPODÁŘ </a:t>
            </a:r>
          </a:p>
          <a:p>
            <a:pPr algn="ctr"/>
            <a:endParaRPr lang="cs-CZ" sz="4400" b="1" dirty="0">
              <a:solidFill>
                <a:srgbClr val="263F6A"/>
              </a:solidFill>
              <a:latin typeface="Lato" charset="0"/>
              <a:ea typeface="Lato" charset="0"/>
              <a:cs typeface="Lato" charset="0"/>
            </a:endParaRPr>
          </a:p>
          <a:p>
            <a:pPr algn="ctr"/>
            <a:r>
              <a:rPr lang="cs-CZ" sz="3600" b="1" dirty="0">
                <a:solidFill>
                  <a:srgbClr val="263F6A"/>
                </a:solidFill>
                <a:latin typeface="Lato" charset="0"/>
                <a:ea typeface="Lato" charset="0"/>
                <a:cs typeface="Lato" charset="0"/>
              </a:rPr>
              <a:t>Finanční odpovědnost</a:t>
            </a: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DB1637BD-8BE9-47EE-8914-83E0DEB87146}"/>
              </a:ext>
            </a:extLst>
          </p:cNvPr>
          <p:cNvSpPr/>
          <p:nvPr/>
        </p:nvSpPr>
        <p:spPr>
          <a:xfrm>
            <a:off x="1235075" y="4862411"/>
            <a:ext cx="776519" cy="45719"/>
          </a:xfrm>
          <a:prstGeom prst="rect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5F3488B2-ACC4-430D-BBBD-E654C23378FF}"/>
              </a:ext>
            </a:extLst>
          </p:cNvPr>
          <p:cNvSpPr txBox="1"/>
          <p:nvPr/>
        </p:nvSpPr>
        <p:spPr>
          <a:xfrm>
            <a:off x="3695640" y="5498895"/>
            <a:ext cx="2277079" cy="53328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Základní úroveň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7A46B38-21CE-4BB0-95AD-A06DBB0517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r="35412"/>
          <a:stretch/>
        </p:blipFill>
        <p:spPr>
          <a:xfrm>
            <a:off x="6467475" y="0"/>
            <a:ext cx="5724525" cy="6858000"/>
          </a:xfrm>
          <a:prstGeom prst="rect">
            <a:avLst/>
          </a:prstGeom>
        </p:spPr>
      </p:pic>
      <p:pic>
        <p:nvPicPr>
          <p:cNvPr id="13" name="Obrázek 12" descr="Obsah obrázku text, klipart&#10;&#10;Popis byl vytvořen automaticky">
            <a:extLst>
              <a:ext uri="{FF2B5EF4-FFF2-40B4-BE49-F238E27FC236}">
                <a16:creationId xmlns:a16="http://schemas.microsoft.com/office/drawing/2014/main" id="{0E6A4B9C-7E7E-4D17-ABEA-AF7F949379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916" y="151095"/>
            <a:ext cx="1699098" cy="62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1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ll/>
      </p:transition>
    </mc:Choice>
    <mc:Fallback xmlns="">
      <p:transition spd="slow" advClick="0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louk 29">
            <a:extLst>
              <a:ext uri="{FF2B5EF4-FFF2-40B4-BE49-F238E27FC236}">
                <a16:creationId xmlns:a16="http://schemas.microsoft.com/office/drawing/2014/main" id="{324A1D81-722F-40D9-93D9-573EE121F94F}"/>
              </a:ext>
            </a:extLst>
          </p:cNvPr>
          <p:cNvSpPr/>
          <p:nvPr/>
        </p:nvSpPr>
        <p:spPr>
          <a:xfrm rot="2397945">
            <a:off x="9234475" y="997130"/>
            <a:ext cx="1862001" cy="1798346"/>
          </a:xfrm>
          <a:prstGeom prst="arc">
            <a:avLst>
              <a:gd name="adj1" fmla="val 11936058"/>
              <a:gd name="adj2" fmla="val 20355659"/>
            </a:avLst>
          </a:prstGeom>
          <a:ln w="38100">
            <a:solidFill>
              <a:srgbClr val="A6CE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louk 34">
            <a:extLst>
              <a:ext uri="{FF2B5EF4-FFF2-40B4-BE49-F238E27FC236}">
                <a16:creationId xmlns:a16="http://schemas.microsoft.com/office/drawing/2014/main" id="{3F336D60-08C1-45ED-B4E6-648B5F0F0DBD}"/>
              </a:ext>
            </a:extLst>
          </p:cNvPr>
          <p:cNvSpPr/>
          <p:nvPr/>
        </p:nvSpPr>
        <p:spPr>
          <a:xfrm rot="13421326">
            <a:off x="8844944" y="3564618"/>
            <a:ext cx="1862001" cy="1798346"/>
          </a:xfrm>
          <a:prstGeom prst="arc">
            <a:avLst>
              <a:gd name="adj1" fmla="val 11936058"/>
              <a:gd name="adj2" fmla="val 20355659"/>
            </a:avLst>
          </a:prstGeom>
          <a:ln w="38100">
            <a:solidFill>
              <a:srgbClr val="A6CE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louk 38">
            <a:extLst>
              <a:ext uri="{FF2B5EF4-FFF2-40B4-BE49-F238E27FC236}">
                <a16:creationId xmlns:a16="http://schemas.microsoft.com/office/drawing/2014/main" id="{741B30D5-2EDD-4D68-90B9-20595DE8BB4D}"/>
              </a:ext>
            </a:extLst>
          </p:cNvPr>
          <p:cNvSpPr/>
          <p:nvPr/>
        </p:nvSpPr>
        <p:spPr>
          <a:xfrm rot="8866752">
            <a:off x="9322006" y="2578081"/>
            <a:ext cx="1216787" cy="637041"/>
          </a:xfrm>
          <a:prstGeom prst="arc">
            <a:avLst>
              <a:gd name="adj1" fmla="val 13596239"/>
              <a:gd name="adj2" fmla="val 20355659"/>
            </a:avLst>
          </a:prstGeom>
          <a:ln w="38100">
            <a:solidFill>
              <a:srgbClr val="A6CE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" name="Obrázek 40" descr="Obsah obrázku text, klipart&#10;&#10;Popis byl vytvořen automaticky">
            <a:extLst>
              <a:ext uri="{FF2B5EF4-FFF2-40B4-BE49-F238E27FC236}">
                <a16:creationId xmlns:a16="http://schemas.microsoft.com/office/drawing/2014/main" id="{13AC8539-2C41-4A86-A152-EA06CE248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30" y="6404244"/>
            <a:ext cx="952533" cy="349758"/>
          </a:xfrm>
          <a:prstGeom prst="rect">
            <a:avLst/>
          </a:prstGeom>
        </p:spPr>
      </p:pic>
      <p:sp>
        <p:nvSpPr>
          <p:cNvPr id="36" name="TextBox 24">
            <a:extLst>
              <a:ext uri="{FF2B5EF4-FFF2-40B4-BE49-F238E27FC236}">
                <a16:creationId xmlns:a16="http://schemas.microsoft.com/office/drawing/2014/main" id="{7820F5EE-642D-49A3-A21C-DCB8AA11AAE8}"/>
              </a:ext>
            </a:extLst>
          </p:cNvPr>
          <p:cNvSpPr txBox="1"/>
          <p:nvPr/>
        </p:nvSpPr>
        <p:spPr>
          <a:xfrm>
            <a:off x="1235075" y="545293"/>
            <a:ext cx="5794197" cy="1031043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r>
              <a:rPr lang="cs-CZ" sz="4400" b="1" dirty="0">
                <a:solidFill>
                  <a:srgbClr val="263F6A"/>
                </a:solidFill>
                <a:latin typeface="Lato" charset="0"/>
                <a:ea typeface="Lato" charset="0"/>
                <a:cs typeface="Lato" charset="0"/>
              </a:rPr>
              <a:t>Finanční odpovědnost,</a:t>
            </a:r>
          </a:p>
          <a:p>
            <a:r>
              <a:rPr lang="cs-CZ" sz="2000" b="1" spc="100" dirty="0">
                <a:solidFill>
                  <a:srgbClr val="A6CE39"/>
                </a:solidFill>
                <a:latin typeface="Lato" charset="0"/>
                <a:ea typeface="Lato" charset="0"/>
                <a:cs typeface="Lato" charset="0"/>
              </a:rPr>
              <a:t>aneb zodpovědný přístup k osobním financím</a:t>
            </a:r>
            <a:endParaRPr lang="id-ID" sz="2000" b="1" spc="100" dirty="0">
              <a:solidFill>
                <a:srgbClr val="A6CE39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DB1637BD-8BE9-47EE-8914-83E0DEB87146}"/>
              </a:ext>
            </a:extLst>
          </p:cNvPr>
          <p:cNvSpPr/>
          <p:nvPr/>
        </p:nvSpPr>
        <p:spPr>
          <a:xfrm>
            <a:off x="1235075" y="1763968"/>
            <a:ext cx="776519" cy="45719"/>
          </a:xfrm>
          <a:prstGeom prst="rect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5F3488B2-ACC4-430D-BBBD-E654C23378FF}"/>
              </a:ext>
            </a:extLst>
          </p:cNvPr>
          <p:cNvSpPr txBox="1"/>
          <p:nvPr/>
        </p:nvSpPr>
        <p:spPr>
          <a:xfrm>
            <a:off x="1219111" y="1843921"/>
            <a:ext cx="6661038" cy="415498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Přehled je základ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Uvědomit si, za koho jsem já finančně odpovědný – rodina, majetek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Ideální stav je - být měsíčně v plusu a mít zajištěné příjmy a majetek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cs-CZ" sz="22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" name="Rectangle 67">
            <a:extLst>
              <a:ext uri="{FF2B5EF4-FFF2-40B4-BE49-F238E27FC236}">
                <a16:creationId xmlns:a16="http://schemas.microsoft.com/office/drawing/2014/main" id="{408E64EA-2A54-4E7D-A8D9-2E2327159A7D}"/>
              </a:ext>
            </a:extLst>
          </p:cNvPr>
          <p:cNvSpPr/>
          <p:nvPr/>
        </p:nvSpPr>
        <p:spPr>
          <a:xfrm>
            <a:off x="1" y="6312707"/>
            <a:ext cx="12191999" cy="558824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3" name="Obrázek 12" descr="Obsah obrázku text, klipart&#10;&#10;Popis byl vytvořen automaticky">
            <a:extLst>
              <a:ext uri="{FF2B5EF4-FFF2-40B4-BE49-F238E27FC236}">
                <a16:creationId xmlns:a16="http://schemas.microsoft.com/office/drawing/2014/main" id="{5F8B1AB9-DC7E-4A7D-9468-F0E3E67D2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31" y="6417777"/>
            <a:ext cx="952533" cy="349758"/>
          </a:xfrm>
          <a:prstGeom prst="rect">
            <a:avLst/>
          </a:prstGeom>
        </p:spPr>
      </p:pic>
      <p:grpSp>
        <p:nvGrpSpPr>
          <p:cNvPr id="18" name="Skupina 17">
            <a:extLst>
              <a:ext uri="{FF2B5EF4-FFF2-40B4-BE49-F238E27FC236}">
                <a16:creationId xmlns:a16="http://schemas.microsoft.com/office/drawing/2014/main" id="{3B99666C-DF3D-44CC-96EE-A04C6A519D2F}"/>
              </a:ext>
            </a:extLst>
          </p:cNvPr>
          <p:cNvGrpSpPr/>
          <p:nvPr/>
        </p:nvGrpSpPr>
        <p:grpSpPr>
          <a:xfrm>
            <a:off x="10094658" y="4369653"/>
            <a:ext cx="1056036" cy="1056036"/>
            <a:chOff x="9828011" y="4662463"/>
            <a:chExt cx="1056036" cy="1056036"/>
          </a:xfrm>
        </p:grpSpPr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B91C2521-C4B6-46B7-88E7-B4CCEFD4D30B}"/>
                </a:ext>
              </a:extLst>
            </p:cNvPr>
            <p:cNvSpPr/>
            <p:nvPr/>
          </p:nvSpPr>
          <p:spPr>
            <a:xfrm>
              <a:off x="9828011" y="4662463"/>
              <a:ext cx="1056036" cy="105603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63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" name="Grafický objekt 2" descr="Muž s holí se souvislou výplní">
              <a:extLst>
                <a:ext uri="{FF2B5EF4-FFF2-40B4-BE49-F238E27FC236}">
                  <a16:creationId xmlns:a16="http://schemas.microsoft.com/office/drawing/2014/main" id="{686755D1-FBE4-441A-AAEE-B30761D5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898829" y="4716109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124D53E4-27D2-4168-90C9-E91F7B81A8B4}"/>
              </a:ext>
            </a:extLst>
          </p:cNvPr>
          <p:cNvGrpSpPr/>
          <p:nvPr/>
        </p:nvGrpSpPr>
        <p:grpSpPr>
          <a:xfrm>
            <a:off x="8798951" y="1033394"/>
            <a:ext cx="1056036" cy="1056036"/>
            <a:chOff x="8739784" y="1068727"/>
            <a:chExt cx="1056036" cy="1056036"/>
          </a:xfrm>
        </p:grpSpPr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FE2DACCB-61DE-4BB9-9A64-13333BF5CC92}"/>
                </a:ext>
              </a:extLst>
            </p:cNvPr>
            <p:cNvSpPr/>
            <p:nvPr/>
          </p:nvSpPr>
          <p:spPr>
            <a:xfrm>
              <a:off x="8739784" y="1068727"/>
              <a:ext cx="1056036" cy="105603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63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6" name="Grafický objekt 5" descr="Čapí mládě se souvislou výplní">
              <a:extLst>
                <a:ext uri="{FF2B5EF4-FFF2-40B4-BE49-F238E27FC236}">
                  <a16:creationId xmlns:a16="http://schemas.microsoft.com/office/drawing/2014/main" id="{F5E63043-0BF7-4B1C-9657-1B6A67E41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810602" y="1148237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48AD7CC5-8D89-45B0-9D57-2C1CAD960649}"/>
              </a:ext>
            </a:extLst>
          </p:cNvPr>
          <p:cNvGrpSpPr/>
          <p:nvPr/>
        </p:nvGrpSpPr>
        <p:grpSpPr>
          <a:xfrm>
            <a:off x="10263391" y="2152977"/>
            <a:ext cx="1056036" cy="1056036"/>
            <a:chOff x="10107405" y="2221175"/>
            <a:chExt cx="1056036" cy="1056036"/>
          </a:xfrm>
        </p:grpSpPr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93AF29D1-8B01-4825-908C-B8A9CB3E7089}"/>
                </a:ext>
              </a:extLst>
            </p:cNvPr>
            <p:cNvSpPr/>
            <p:nvPr/>
          </p:nvSpPr>
          <p:spPr>
            <a:xfrm>
              <a:off x="10107405" y="2221175"/>
              <a:ext cx="1056036" cy="105603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63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Grafický objekt 8" descr="Rodina s holčičkou se souvislou výplní">
              <a:extLst>
                <a:ext uri="{FF2B5EF4-FFF2-40B4-BE49-F238E27FC236}">
                  <a16:creationId xmlns:a16="http://schemas.microsoft.com/office/drawing/2014/main" id="{CC6EAE7D-6CD1-441C-AB10-6FC645813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222681" y="2322838"/>
              <a:ext cx="825484" cy="825484"/>
            </a:xfrm>
            <a:prstGeom prst="rect">
              <a:avLst/>
            </a:prstGeom>
          </p:spPr>
        </p:pic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D24A0C59-A4A2-4645-9644-D8EEF827D131}"/>
              </a:ext>
            </a:extLst>
          </p:cNvPr>
          <p:cNvGrpSpPr/>
          <p:nvPr/>
        </p:nvGrpSpPr>
        <p:grpSpPr>
          <a:xfrm>
            <a:off x="8583681" y="3016339"/>
            <a:ext cx="1056036" cy="1056036"/>
            <a:chOff x="8363149" y="3113088"/>
            <a:chExt cx="1056036" cy="1056036"/>
          </a:xfrm>
        </p:grpSpPr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86B3984D-06E0-43C0-91BB-CF73ACE93C89}"/>
                </a:ext>
              </a:extLst>
            </p:cNvPr>
            <p:cNvSpPr/>
            <p:nvPr/>
          </p:nvSpPr>
          <p:spPr>
            <a:xfrm>
              <a:off x="8363149" y="3113088"/>
              <a:ext cx="1056036" cy="105603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63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6" name="Grafický objekt 15" descr="Dům se souvislou výplní">
              <a:extLst>
                <a:ext uri="{FF2B5EF4-FFF2-40B4-BE49-F238E27FC236}">
                  <a16:creationId xmlns:a16="http://schemas.microsoft.com/office/drawing/2014/main" id="{16B892A3-0AF2-4E92-975F-FEE4C66C1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433967" y="3119511"/>
              <a:ext cx="914400" cy="914400"/>
            </a:xfrm>
            <a:prstGeom prst="rect">
              <a:avLst/>
            </a:prstGeom>
          </p:spPr>
        </p:pic>
      </p:grpSp>
      <p:sp>
        <p:nvSpPr>
          <p:cNvPr id="32" name="Rovnoramenný trojúhelník 31">
            <a:extLst>
              <a:ext uri="{FF2B5EF4-FFF2-40B4-BE49-F238E27FC236}">
                <a16:creationId xmlns:a16="http://schemas.microsoft.com/office/drawing/2014/main" id="{7913F366-D97D-4BB2-B52B-3A1486AE9461}"/>
              </a:ext>
            </a:extLst>
          </p:cNvPr>
          <p:cNvSpPr/>
          <p:nvPr/>
        </p:nvSpPr>
        <p:spPr>
          <a:xfrm rot="7439984">
            <a:off x="10641994" y="1123590"/>
            <a:ext cx="197629" cy="170370"/>
          </a:xfrm>
          <a:prstGeom prst="triangle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Rovnoramenný trojúhelník 39">
            <a:extLst>
              <a:ext uri="{FF2B5EF4-FFF2-40B4-BE49-F238E27FC236}">
                <a16:creationId xmlns:a16="http://schemas.microsoft.com/office/drawing/2014/main" id="{DE01987B-5CE7-47DB-9143-289B70C5FF27}"/>
              </a:ext>
            </a:extLst>
          </p:cNvPr>
          <p:cNvSpPr/>
          <p:nvPr/>
        </p:nvSpPr>
        <p:spPr>
          <a:xfrm rot="14313772">
            <a:off x="9913841" y="3131298"/>
            <a:ext cx="197629" cy="170370"/>
          </a:xfrm>
          <a:prstGeom prst="triangle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id="{3C64D827-21EC-4484-BEE7-B95D84BA96B6}"/>
              </a:ext>
            </a:extLst>
          </p:cNvPr>
          <p:cNvSpPr/>
          <p:nvPr/>
        </p:nvSpPr>
        <p:spPr>
          <a:xfrm rot="8100000">
            <a:off x="9081881" y="5042682"/>
            <a:ext cx="197629" cy="170370"/>
          </a:xfrm>
          <a:prstGeom prst="triangle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69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ll/>
      </p:transition>
    </mc:Choice>
    <mc:Fallback xmlns="">
      <p:transition spd="slow" advClick="0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4">
            <a:extLst>
              <a:ext uri="{FF2B5EF4-FFF2-40B4-BE49-F238E27FC236}">
                <a16:creationId xmlns:a16="http://schemas.microsoft.com/office/drawing/2014/main" id="{246CA795-D695-418D-9B8C-C432C49D4DFC}"/>
              </a:ext>
            </a:extLst>
          </p:cNvPr>
          <p:cNvSpPr txBox="1"/>
          <p:nvPr/>
        </p:nvSpPr>
        <p:spPr>
          <a:xfrm>
            <a:off x="1235075" y="545293"/>
            <a:ext cx="5518480" cy="1124146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r>
              <a:rPr lang="cs-CZ" sz="4400" b="1" dirty="0">
                <a:solidFill>
                  <a:srgbClr val="263F6A"/>
                </a:solidFill>
                <a:latin typeface="Lato" charset="0"/>
                <a:ea typeface="Lato" charset="0"/>
                <a:cs typeface="Lato" charset="0"/>
              </a:rPr>
              <a:t>Příjmy &amp; výdaje</a:t>
            </a:r>
          </a:p>
          <a:p>
            <a:pPr>
              <a:lnSpc>
                <a:spcPct val="150000"/>
              </a:lnSpc>
            </a:pPr>
            <a:r>
              <a:rPr lang="cs-CZ" sz="2000" b="1" spc="100" dirty="0">
                <a:solidFill>
                  <a:srgbClr val="A6CE39"/>
                </a:solidFill>
                <a:latin typeface="Lato" charset="0"/>
                <a:ea typeface="Lato" charset="0"/>
                <a:cs typeface="Lato" charset="0"/>
              </a:rPr>
              <a:t>P &amp; L – výkaz zisků a ztrát za určité období</a:t>
            </a:r>
          </a:p>
        </p:txBody>
      </p:sp>
      <p:sp>
        <p:nvSpPr>
          <p:cNvPr id="40" name="Rectangle 67">
            <a:extLst>
              <a:ext uri="{FF2B5EF4-FFF2-40B4-BE49-F238E27FC236}">
                <a16:creationId xmlns:a16="http://schemas.microsoft.com/office/drawing/2014/main" id="{BA257EBF-FED3-45F9-A8DA-2976D5D7C798}"/>
              </a:ext>
            </a:extLst>
          </p:cNvPr>
          <p:cNvSpPr/>
          <p:nvPr/>
        </p:nvSpPr>
        <p:spPr>
          <a:xfrm>
            <a:off x="0" y="6299174"/>
            <a:ext cx="12191999" cy="558824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1" name="Obrázek 40" descr="Obsah obrázku text, klipart&#10;&#10;Popis byl vytvořen automaticky">
            <a:extLst>
              <a:ext uri="{FF2B5EF4-FFF2-40B4-BE49-F238E27FC236}">
                <a16:creationId xmlns:a16="http://schemas.microsoft.com/office/drawing/2014/main" id="{13AC8539-2C41-4A86-A152-EA06CE248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30" y="6404244"/>
            <a:ext cx="952533" cy="349758"/>
          </a:xfrm>
          <a:prstGeom prst="rect">
            <a:avLst/>
          </a:prstGeom>
        </p:spPr>
      </p:pic>
      <p:sp>
        <p:nvSpPr>
          <p:cNvPr id="37" name="Rectangle 25">
            <a:extLst>
              <a:ext uri="{FF2B5EF4-FFF2-40B4-BE49-F238E27FC236}">
                <a16:creationId xmlns:a16="http://schemas.microsoft.com/office/drawing/2014/main" id="{DB1637BD-8BE9-47EE-8914-83E0DEB87146}"/>
              </a:ext>
            </a:extLst>
          </p:cNvPr>
          <p:cNvSpPr/>
          <p:nvPr/>
        </p:nvSpPr>
        <p:spPr>
          <a:xfrm>
            <a:off x="1235075" y="1763968"/>
            <a:ext cx="776519" cy="45719"/>
          </a:xfrm>
          <a:prstGeom prst="rect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1818CEE-5100-4784-ADA9-672F9580CB2C}"/>
              </a:ext>
            </a:extLst>
          </p:cNvPr>
          <p:cNvSpPr txBox="1"/>
          <p:nvPr/>
        </p:nvSpPr>
        <p:spPr>
          <a:xfrm>
            <a:off x="1235075" y="1950541"/>
            <a:ext cx="6096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Znát své výdaje je základní stavební kámen pro řešení své budoucnosti</a:t>
            </a:r>
          </a:p>
          <a:p>
            <a:pPr marL="355600" indent="-3556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Rozplánování ročních plateb na měsíční</a:t>
            </a:r>
          </a:p>
          <a:p>
            <a:pPr marL="355600" indent="-3556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Optimalizovat lze jak výdaje, tak příjmy – vydělávat víc</a:t>
            </a:r>
          </a:p>
        </p:txBody>
      </p:sp>
      <p:pic>
        <p:nvPicPr>
          <p:cNvPr id="13" name="Obrázek 12" descr="P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509" y="510614"/>
            <a:ext cx="3481892" cy="50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0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ll/>
      </p:transition>
    </mc:Choice>
    <mc:Fallback xmlns="">
      <p:transition spd="slow" advClick="0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40" descr="Obsah obrázku text, klipart&#10;&#10;Popis byl vytvořen automaticky">
            <a:extLst>
              <a:ext uri="{FF2B5EF4-FFF2-40B4-BE49-F238E27FC236}">
                <a16:creationId xmlns:a16="http://schemas.microsoft.com/office/drawing/2014/main" id="{13AC8539-2C41-4A86-A152-EA06CE248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30" y="6404244"/>
            <a:ext cx="952533" cy="349758"/>
          </a:xfrm>
          <a:prstGeom prst="rect">
            <a:avLst/>
          </a:prstGeom>
        </p:spPr>
      </p:pic>
      <p:sp>
        <p:nvSpPr>
          <p:cNvPr id="37" name="Rectangle 25">
            <a:extLst>
              <a:ext uri="{FF2B5EF4-FFF2-40B4-BE49-F238E27FC236}">
                <a16:creationId xmlns:a16="http://schemas.microsoft.com/office/drawing/2014/main" id="{DB1637BD-8BE9-47EE-8914-83E0DEB87146}"/>
              </a:ext>
            </a:extLst>
          </p:cNvPr>
          <p:cNvSpPr/>
          <p:nvPr/>
        </p:nvSpPr>
        <p:spPr>
          <a:xfrm>
            <a:off x="1210691" y="1373824"/>
            <a:ext cx="776519" cy="45719"/>
          </a:xfrm>
          <a:prstGeom prst="rect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1818CEE-5100-4784-ADA9-672F9580CB2C}"/>
              </a:ext>
            </a:extLst>
          </p:cNvPr>
          <p:cNvSpPr txBox="1"/>
          <p:nvPr/>
        </p:nvSpPr>
        <p:spPr>
          <a:xfrm>
            <a:off x="893990" y="4566962"/>
            <a:ext cx="288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Vím, co platím?</a:t>
            </a: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79D26767-B6E5-4183-B656-4667FEE84D04}"/>
              </a:ext>
            </a:extLst>
          </p:cNvPr>
          <p:cNvSpPr txBox="1"/>
          <p:nvPr/>
        </p:nvSpPr>
        <p:spPr>
          <a:xfrm>
            <a:off x="1235075" y="545293"/>
            <a:ext cx="7658489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r>
              <a:rPr lang="cs-CZ" sz="4400" b="1" dirty="0">
                <a:solidFill>
                  <a:srgbClr val="263F6A"/>
                </a:solidFill>
                <a:latin typeface="Lato" charset="0"/>
                <a:ea typeface="Lato" charset="0"/>
                <a:cs typeface="Lato" charset="0"/>
              </a:rPr>
              <a:t>Úkol k osobnímu vypracování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321AE55-C7C7-CF87-C9DA-DF4FEB797757}"/>
              </a:ext>
            </a:extLst>
          </p:cNvPr>
          <p:cNvSpPr txBox="1"/>
          <p:nvPr/>
        </p:nvSpPr>
        <p:spPr>
          <a:xfrm>
            <a:off x="4611672" y="4566962"/>
            <a:ext cx="288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Vytvoření vlastního reportu P&amp;L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9B0700E-DE6B-2639-3B9E-DAC738198125}"/>
              </a:ext>
            </a:extLst>
          </p:cNvPr>
          <p:cNvSpPr txBox="1"/>
          <p:nvPr/>
        </p:nvSpPr>
        <p:spPr>
          <a:xfrm>
            <a:off x="8329353" y="4566962"/>
            <a:ext cx="2880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cs-CZ"/>
            </a:defPPr>
            <a:lvl1pPr>
              <a:lnSpc>
                <a:spcPct val="200000"/>
              </a:lnSpc>
              <a:defRPr sz="2400" b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cs-CZ" dirty="0"/>
              <a:t>Konkrétní plán změn pro zlepšení finanční rozvahy</a:t>
            </a:r>
          </a:p>
        </p:txBody>
      </p:sp>
      <p:pic>
        <p:nvPicPr>
          <p:cNvPr id="6" name="Grafický objekt 5" descr="Počítadlo se souvislou výplní">
            <a:extLst>
              <a:ext uri="{FF2B5EF4-FFF2-40B4-BE49-F238E27FC236}">
                <a16:creationId xmlns:a16="http://schemas.microsoft.com/office/drawing/2014/main" id="{91AA2533-85CD-7E87-60DF-7FED158AF4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12153" y="2971800"/>
            <a:ext cx="914400" cy="914400"/>
          </a:xfrm>
          <a:prstGeom prst="rect">
            <a:avLst/>
          </a:prstGeom>
        </p:spPr>
      </p:pic>
      <p:pic>
        <p:nvPicPr>
          <p:cNvPr id="9" name="Grafický objekt 8" descr="Kontrolní seznam se souvislou výplní">
            <a:extLst>
              <a:ext uri="{FF2B5EF4-FFF2-40B4-BE49-F238E27FC236}">
                <a16:creationId xmlns:a16="http://schemas.microsoft.com/office/drawing/2014/main" id="{94EA1DE5-D16E-294A-24C8-937C3A44BD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4471" y="3000895"/>
            <a:ext cx="914400" cy="914400"/>
          </a:xfrm>
          <a:prstGeom prst="rect">
            <a:avLst/>
          </a:prstGeom>
        </p:spPr>
      </p:pic>
      <p:pic>
        <p:nvPicPr>
          <p:cNvPr id="14" name="Grafický objekt 13" descr="Peněženka se souvislou výplní">
            <a:extLst>
              <a:ext uri="{FF2B5EF4-FFF2-40B4-BE49-F238E27FC236}">
                <a16:creationId xmlns:a16="http://schemas.microsoft.com/office/drawing/2014/main" id="{B5EF5CA2-8B56-6507-58BE-F5A9059966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76790" y="2971800"/>
            <a:ext cx="914400" cy="914400"/>
          </a:xfrm>
          <a:prstGeom prst="rect">
            <a:avLst/>
          </a:prstGeom>
        </p:spPr>
      </p:pic>
      <p:sp>
        <p:nvSpPr>
          <p:cNvPr id="15" name="Ovál 14">
            <a:extLst>
              <a:ext uri="{FF2B5EF4-FFF2-40B4-BE49-F238E27FC236}">
                <a16:creationId xmlns:a16="http://schemas.microsoft.com/office/drawing/2014/main" id="{4E69D175-21A7-2115-ED98-CD0E60A69416}"/>
              </a:ext>
            </a:extLst>
          </p:cNvPr>
          <p:cNvSpPr/>
          <p:nvPr/>
        </p:nvSpPr>
        <p:spPr>
          <a:xfrm>
            <a:off x="1492132" y="2604952"/>
            <a:ext cx="1734589" cy="1734589"/>
          </a:xfrm>
          <a:prstGeom prst="ellipse">
            <a:avLst/>
          </a:prstGeom>
          <a:noFill/>
          <a:ln w="57150"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CDC41117-314E-5185-4567-348F5273CD5A}"/>
              </a:ext>
            </a:extLst>
          </p:cNvPr>
          <p:cNvSpPr/>
          <p:nvPr/>
        </p:nvSpPr>
        <p:spPr>
          <a:xfrm>
            <a:off x="5184376" y="2561704"/>
            <a:ext cx="1734589" cy="1734589"/>
          </a:xfrm>
          <a:prstGeom prst="ellipse">
            <a:avLst/>
          </a:prstGeom>
          <a:noFill/>
          <a:ln w="57150"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14B5256A-BEAB-38A2-67A9-F3CFD02DC5A8}"/>
              </a:ext>
            </a:extLst>
          </p:cNvPr>
          <p:cNvSpPr/>
          <p:nvPr/>
        </p:nvSpPr>
        <p:spPr>
          <a:xfrm>
            <a:off x="8902058" y="2561703"/>
            <a:ext cx="1734589" cy="1734589"/>
          </a:xfrm>
          <a:prstGeom prst="ellipse">
            <a:avLst/>
          </a:prstGeom>
          <a:noFill/>
          <a:ln w="57150"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ectangle 67">
            <a:extLst>
              <a:ext uri="{FF2B5EF4-FFF2-40B4-BE49-F238E27FC236}">
                <a16:creationId xmlns:a16="http://schemas.microsoft.com/office/drawing/2014/main" id="{4FCDCF86-2BE8-E62A-7ADE-1F87A62BD8B2}"/>
              </a:ext>
            </a:extLst>
          </p:cNvPr>
          <p:cNvSpPr/>
          <p:nvPr/>
        </p:nvSpPr>
        <p:spPr>
          <a:xfrm>
            <a:off x="0" y="6299176"/>
            <a:ext cx="12191999" cy="558824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1" name="Obrázek 20" descr="Obsah obrázku text, klipart&#10;&#10;Popis byl vytvořen automaticky">
            <a:extLst>
              <a:ext uri="{FF2B5EF4-FFF2-40B4-BE49-F238E27FC236}">
                <a16:creationId xmlns:a16="http://schemas.microsoft.com/office/drawing/2014/main" id="{F6F2D639-E67C-0B42-33F7-902038465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30" y="6404246"/>
            <a:ext cx="952533" cy="349758"/>
          </a:xfrm>
          <a:prstGeom prst="rect">
            <a:avLst/>
          </a:prstGeom>
        </p:spPr>
      </p:pic>
      <p:sp>
        <p:nvSpPr>
          <p:cNvPr id="16" name="Tvar L 15">
            <a:extLst>
              <a:ext uri="{FF2B5EF4-FFF2-40B4-BE49-F238E27FC236}">
                <a16:creationId xmlns:a16="http://schemas.microsoft.com/office/drawing/2014/main" id="{ACF9702B-3A74-0EE6-66E2-E87599BC16BB}"/>
              </a:ext>
            </a:extLst>
          </p:cNvPr>
          <p:cNvSpPr/>
          <p:nvPr/>
        </p:nvSpPr>
        <p:spPr>
          <a:xfrm rot="13476803">
            <a:off x="4029346" y="3279371"/>
            <a:ext cx="326967" cy="326967"/>
          </a:xfrm>
          <a:prstGeom prst="corner">
            <a:avLst/>
          </a:prstGeom>
          <a:solidFill>
            <a:srgbClr val="263F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var L 22">
            <a:extLst>
              <a:ext uri="{FF2B5EF4-FFF2-40B4-BE49-F238E27FC236}">
                <a16:creationId xmlns:a16="http://schemas.microsoft.com/office/drawing/2014/main" id="{9A9274E8-1A8C-70CD-ADA5-B40C3D2DF929}"/>
              </a:ext>
            </a:extLst>
          </p:cNvPr>
          <p:cNvSpPr/>
          <p:nvPr/>
        </p:nvSpPr>
        <p:spPr>
          <a:xfrm rot="13476803">
            <a:off x="7747028" y="3285279"/>
            <a:ext cx="326967" cy="326967"/>
          </a:xfrm>
          <a:prstGeom prst="corner">
            <a:avLst/>
          </a:prstGeom>
          <a:solidFill>
            <a:srgbClr val="263F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70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ll/>
      </p:transition>
    </mc:Choice>
    <mc:Fallback xmlns="">
      <p:transition spd="slow" advClick="0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40" descr="Obsah obrázku text, klipart&#10;&#10;Popis byl vytvořen automaticky">
            <a:extLst>
              <a:ext uri="{FF2B5EF4-FFF2-40B4-BE49-F238E27FC236}">
                <a16:creationId xmlns:a16="http://schemas.microsoft.com/office/drawing/2014/main" id="{13AC8539-2C41-4A86-A152-EA06CE248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30" y="6404244"/>
            <a:ext cx="952533" cy="349758"/>
          </a:xfrm>
          <a:prstGeom prst="rect">
            <a:avLst/>
          </a:prstGeom>
        </p:spPr>
      </p:pic>
      <p:sp>
        <p:nvSpPr>
          <p:cNvPr id="36" name="TextBox 24">
            <a:extLst>
              <a:ext uri="{FF2B5EF4-FFF2-40B4-BE49-F238E27FC236}">
                <a16:creationId xmlns:a16="http://schemas.microsoft.com/office/drawing/2014/main" id="{7820F5EE-642D-49A3-A21C-DCB8AA11AAE8}"/>
              </a:ext>
            </a:extLst>
          </p:cNvPr>
          <p:cNvSpPr txBox="1"/>
          <p:nvPr/>
        </p:nvSpPr>
        <p:spPr>
          <a:xfrm>
            <a:off x="5747888" y="954084"/>
            <a:ext cx="4545457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r>
              <a:rPr lang="cs-CZ" sz="4400" b="1" dirty="0">
                <a:solidFill>
                  <a:srgbClr val="263F6A"/>
                </a:solidFill>
                <a:latin typeface="Lato" charset="0"/>
                <a:ea typeface="Lato" charset="0"/>
                <a:cs typeface="Lato" charset="0"/>
              </a:rPr>
              <a:t>Řádný hospodář</a:t>
            </a:r>
            <a:endParaRPr lang="id-ID" sz="4400" b="1" dirty="0">
              <a:solidFill>
                <a:srgbClr val="263F6A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DB1637BD-8BE9-47EE-8914-83E0DEB87146}"/>
              </a:ext>
            </a:extLst>
          </p:cNvPr>
          <p:cNvSpPr/>
          <p:nvPr/>
        </p:nvSpPr>
        <p:spPr>
          <a:xfrm>
            <a:off x="5747888" y="1763968"/>
            <a:ext cx="776519" cy="45719"/>
          </a:xfrm>
          <a:prstGeom prst="rect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1818CEE-5100-4784-ADA9-672F9580CB2C}"/>
              </a:ext>
            </a:extLst>
          </p:cNvPr>
          <p:cNvSpPr txBox="1"/>
          <p:nvPr/>
        </p:nvSpPr>
        <p:spPr>
          <a:xfrm>
            <a:off x="5755042" y="225273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Kdo je řádný hospodář?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B2E65AF-8CF4-40C9-8279-A5B3C97AE6C9}"/>
              </a:ext>
            </a:extLst>
          </p:cNvPr>
          <p:cNvSpPr txBox="1"/>
          <p:nvPr/>
        </p:nvSpPr>
        <p:spPr>
          <a:xfrm>
            <a:off x="5755042" y="2998923"/>
            <a:ext cx="6096896" cy="71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Cesta řádného hospodáře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499C375-E1F7-49D9-85D9-64DB9887BBF6}"/>
              </a:ext>
            </a:extLst>
          </p:cNvPr>
          <p:cNvSpPr txBox="1"/>
          <p:nvPr/>
        </p:nvSpPr>
        <p:spPr>
          <a:xfrm>
            <a:off x="5755042" y="3745113"/>
            <a:ext cx="6096896" cy="71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Předpisy vs. „podání ruky“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FAEA87C-507E-4909-BAE0-6944343B99EB}"/>
              </a:ext>
            </a:extLst>
          </p:cNvPr>
          <p:cNvSpPr txBox="1"/>
          <p:nvPr/>
        </p:nvSpPr>
        <p:spPr>
          <a:xfrm>
            <a:off x="5755042" y="4491302"/>
            <a:ext cx="6096896" cy="71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Kompetence</a:t>
            </a:r>
          </a:p>
        </p:txBody>
      </p:sp>
      <p:pic>
        <p:nvPicPr>
          <p:cNvPr id="6" name="Obrázek 5" descr="Obsah obrázku text, osoba, interiér, elektronika&#10;&#10;Popis byl vytvořen automaticky">
            <a:extLst>
              <a:ext uri="{FF2B5EF4-FFF2-40B4-BE49-F238E27FC236}">
                <a16:creationId xmlns:a16="http://schemas.microsoft.com/office/drawing/2014/main" id="{DAF0D6C1-57D1-4870-8A17-C6002C51E7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9" r="55644"/>
          <a:stretch/>
        </p:blipFill>
        <p:spPr>
          <a:xfrm>
            <a:off x="0" y="0"/>
            <a:ext cx="3555402" cy="6858000"/>
          </a:xfrm>
          <a:prstGeom prst="rect">
            <a:avLst/>
          </a:prstGeom>
        </p:spPr>
      </p:pic>
      <p:pic>
        <p:nvPicPr>
          <p:cNvPr id="15" name="Obrázek 14" descr="Obsah obrázku text, klipart&#10;&#10;Popis byl vytvořen automaticky">
            <a:extLst>
              <a:ext uri="{FF2B5EF4-FFF2-40B4-BE49-F238E27FC236}">
                <a16:creationId xmlns:a16="http://schemas.microsoft.com/office/drawing/2014/main" id="{15BB2410-B83D-4CBE-BC2B-BF886B0BB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6" y="6454446"/>
            <a:ext cx="952533" cy="34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0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ll/>
      </p:transition>
    </mc:Choice>
    <mc:Fallback xmlns="">
      <p:transition spd="slow" advClick="0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40" descr="Obsah obrázku text, klipart&#10;&#10;Popis byl vytvořen automaticky">
            <a:extLst>
              <a:ext uri="{FF2B5EF4-FFF2-40B4-BE49-F238E27FC236}">
                <a16:creationId xmlns:a16="http://schemas.microsoft.com/office/drawing/2014/main" id="{13AC8539-2C41-4A86-A152-EA06CE248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30" y="6404244"/>
            <a:ext cx="952533" cy="349758"/>
          </a:xfrm>
          <a:prstGeom prst="rect">
            <a:avLst/>
          </a:prstGeom>
        </p:spPr>
      </p:pic>
      <p:sp>
        <p:nvSpPr>
          <p:cNvPr id="37" name="Rectangle 25">
            <a:extLst>
              <a:ext uri="{FF2B5EF4-FFF2-40B4-BE49-F238E27FC236}">
                <a16:creationId xmlns:a16="http://schemas.microsoft.com/office/drawing/2014/main" id="{DB1637BD-8BE9-47EE-8914-83E0DEB87146}"/>
              </a:ext>
            </a:extLst>
          </p:cNvPr>
          <p:cNvSpPr/>
          <p:nvPr/>
        </p:nvSpPr>
        <p:spPr>
          <a:xfrm>
            <a:off x="1210691" y="1373824"/>
            <a:ext cx="776519" cy="45719"/>
          </a:xfrm>
          <a:prstGeom prst="rect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79D26767-B6E5-4183-B656-4667FEE84D04}"/>
              </a:ext>
            </a:extLst>
          </p:cNvPr>
          <p:cNvSpPr txBox="1"/>
          <p:nvPr/>
        </p:nvSpPr>
        <p:spPr>
          <a:xfrm>
            <a:off x="1235075" y="545293"/>
            <a:ext cx="7467732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r>
              <a:rPr lang="cs-CZ" sz="4400" b="1" dirty="0">
                <a:solidFill>
                  <a:srgbClr val="263F6A"/>
                </a:solidFill>
                <a:latin typeface="Lato" charset="0"/>
                <a:ea typeface="Lato" charset="0"/>
                <a:cs typeface="Lato" charset="0"/>
              </a:rPr>
              <a:t>Týmový skupinový workshop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0D216F0-F0AD-9A6A-8499-E7B33E18A9A8}"/>
              </a:ext>
            </a:extLst>
          </p:cNvPr>
          <p:cNvSpPr txBox="1"/>
          <p:nvPr/>
        </p:nvSpPr>
        <p:spPr>
          <a:xfrm>
            <a:off x="996638" y="4585033"/>
            <a:ext cx="288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„nadbytek plodí plýtvání“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B34832B-A2F6-A6E5-60AF-A8F2DE34D5AE}"/>
              </a:ext>
            </a:extLst>
          </p:cNvPr>
          <p:cNvSpPr txBox="1"/>
          <p:nvPr/>
        </p:nvSpPr>
        <p:spPr>
          <a:xfrm>
            <a:off x="4528034" y="4646817"/>
            <a:ext cx="2880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Příklady z každodenního života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6D6C195-F032-2A56-9C51-7B138DA3145D}"/>
              </a:ext>
            </a:extLst>
          </p:cNvPr>
          <p:cNvSpPr txBox="1"/>
          <p:nvPr/>
        </p:nvSpPr>
        <p:spPr>
          <a:xfrm>
            <a:off x="8059430" y="4585033"/>
            <a:ext cx="288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Možnosti aplikace v kanceláři</a:t>
            </a:r>
          </a:p>
        </p:txBody>
      </p:sp>
      <p:pic>
        <p:nvPicPr>
          <p:cNvPr id="4" name="Obrázek 3" descr="Obsah obrázku země, exteriér, špinavé, špína&#10;&#10;Popis byl vytvořen automaticky">
            <a:extLst>
              <a:ext uri="{FF2B5EF4-FFF2-40B4-BE49-F238E27FC236}">
                <a16:creationId xmlns:a16="http://schemas.microsoft.com/office/drawing/2014/main" id="{6AA7B01A-93FF-FAAC-1060-D5B396BB2A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1399625" y="2360025"/>
            <a:ext cx="2074025" cy="2074025"/>
          </a:xfrm>
          <a:prstGeom prst="ellipse">
            <a:avLst/>
          </a:prstGeom>
        </p:spPr>
      </p:pic>
      <p:pic>
        <p:nvPicPr>
          <p:cNvPr id="6" name="Obrázek 5" descr="Obsah obrázku dřevěné, dřevo, zavřít&#10;&#10;Popis byl vytvořen automaticky">
            <a:extLst>
              <a:ext uri="{FF2B5EF4-FFF2-40B4-BE49-F238E27FC236}">
                <a16:creationId xmlns:a16="http://schemas.microsoft.com/office/drawing/2014/main" id="{6E48DE86-62A6-707A-D001-0D1452546A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1" r="16901"/>
          <a:stretch/>
        </p:blipFill>
        <p:spPr>
          <a:xfrm>
            <a:off x="4926934" y="2360025"/>
            <a:ext cx="2074025" cy="2074025"/>
          </a:xfrm>
          <a:prstGeom prst="ellipse">
            <a:avLst/>
          </a:prstGeom>
        </p:spPr>
      </p:pic>
      <p:pic>
        <p:nvPicPr>
          <p:cNvPr id="15" name="Obrázek 14" descr="Obsah obrázku květina&#10;&#10;Popis byl vytvořen automaticky">
            <a:extLst>
              <a:ext uri="{FF2B5EF4-FFF2-40B4-BE49-F238E27FC236}">
                <a16:creationId xmlns:a16="http://schemas.microsoft.com/office/drawing/2014/main" id="{01B0D559-F87D-DAFB-537D-B34D9ECEA2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8454243" y="2360024"/>
            <a:ext cx="2074025" cy="2074025"/>
          </a:xfrm>
          <a:prstGeom prst="ellipse">
            <a:avLst/>
          </a:prstGeom>
        </p:spPr>
      </p:pic>
      <p:sp>
        <p:nvSpPr>
          <p:cNvPr id="18" name="Rectangle 67">
            <a:extLst>
              <a:ext uri="{FF2B5EF4-FFF2-40B4-BE49-F238E27FC236}">
                <a16:creationId xmlns:a16="http://schemas.microsoft.com/office/drawing/2014/main" id="{82B68600-289F-D620-E5BF-647E55B8A2AA}"/>
              </a:ext>
            </a:extLst>
          </p:cNvPr>
          <p:cNvSpPr/>
          <p:nvPr/>
        </p:nvSpPr>
        <p:spPr>
          <a:xfrm>
            <a:off x="1" y="6299176"/>
            <a:ext cx="12191999" cy="558824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9" name="Obrázek 18" descr="Obsah obrázku text, klipart&#10;&#10;Popis byl vytvořen automaticky">
            <a:extLst>
              <a:ext uri="{FF2B5EF4-FFF2-40B4-BE49-F238E27FC236}">
                <a16:creationId xmlns:a16="http://schemas.microsoft.com/office/drawing/2014/main" id="{062BCA0B-2261-EC23-2B51-C86F226DD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31" y="6404246"/>
            <a:ext cx="952533" cy="349758"/>
          </a:xfrm>
          <a:prstGeom prst="rect">
            <a:avLst/>
          </a:prstGeom>
        </p:spPr>
      </p:pic>
      <p:sp>
        <p:nvSpPr>
          <p:cNvPr id="2" name="Šipka: obousměrná vodorovná 1">
            <a:extLst>
              <a:ext uri="{FF2B5EF4-FFF2-40B4-BE49-F238E27FC236}">
                <a16:creationId xmlns:a16="http://schemas.microsoft.com/office/drawing/2014/main" id="{6E12E0E3-EADD-4E28-9DEE-0A43B2D341FE}"/>
              </a:ext>
            </a:extLst>
          </p:cNvPr>
          <p:cNvSpPr/>
          <p:nvPr/>
        </p:nvSpPr>
        <p:spPr>
          <a:xfrm>
            <a:off x="7253416" y="3262184"/>
            <a:ext cx="976183" cy="439703"/>
          </a:xfrm>
          <a:prstGeom prst="leftRightArrow">
            <a:avLst/>
          </a:prstGeom>
          <a:solidFill>
            <a:srgbClr val="A6CE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77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ll/>
      </p:transition>
    </mc:Choice>
    <mc:Fallback xmlns="">
      <p:transition spd="slow" advClick="0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40" descr="Obsah obrázku text, klipart&#10;&#10;Popis byl vytvořen automaticky">
            <a:extLst>
              <a:ext uri="{FF2B5EF4-FFF2-40B4-BE49-F238E27FC236}">
                <a16:creationId xmlns:a16="http://schemas.microsoft.com/office/drawing/2014/main" id="{13AC8539-2C41-4A86-A152-EA06CE248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30" y="6404244"/>
            <a:ext cx="952533" cy="349758"/>
          </a:xfrm>
          <a:prstGeom prst="rect">
            <a:avLst/>
          </a:prstGeom>
        </p:spPr>
      </p:pic>
      <p:sp>
        <p:nvSpPr>
          <p:cNvPr id="37" name="Rectangle 25">
            <a:extLst>
              <a:ext uri="{FF2B5EF4-FFF2-40B4-BE49-F238E27FC236}">
                <a16:creationId xmlns:a16="http://schemas.microsoft.com/office/drawing/2014/main" id="{DB1637BD-8BE9-47EE-8914-83E0DEB87146}"/>
              </a:ext>
            </a:extLst>
          </p:cNvPr>
          <p:cNvSpPr/>
          <p:nvPr/>
        </p:nvSpPr>
        <p:spPr>
          <a:xfrm>
            <a:off x="1210691" y="1373824"/>
            <a:ext cx="776519" cy="45719"/>
          </a:xfrm>
          <a:prstGeom prst="rect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1818CEE-5100-4784-ADA9-672F9580CB2C}"/>
              </a:ext>
            </a:extLst>
          </p:cNvPr>
          <p:cNvSpPr txBox="1"/>
          <p:nvPr/>
        </p:nvSpPr>
        <p:spPr>
          <a:xfrm>
            <a:off x="893991" y="4566962"/>
            <a:ext cx="288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Seznam spojených nádob </a:t>
            </a: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79D26767-B6E5-4183-B656-4667FEE84D04}"/>
              </a:ext>
            </a:extLst>
          </p:cNvPr>
          <p:cNvSpPr txBox="1"/>
          <p:nvPr/>
        </p:nvSpPr>
        <p:spPr>
          <a:xfrm>
            <a:off x="1210691" y="472607"/>
            <a:ext cx="7745051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r>
              <a:rPr lang="cs-CZ" sz="4400" b="1" dirty="0">
                <a:solidFill>
                  <a:srgbClr val="263F6A"/>
                </a:solidFill>
                <a:latin typeface="Lato" charset="0"/>
                <a:ea typeface="Lato" charset="0"/>
                <a:cs typeface="Lato" charset="0"/>
              </a:rPr>
              <a:t>Úkol k týmovému vypracování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321AE55-C7C7-CF87-C9DA-DF4FEB797757}"/>
              </a:ext>
            </a:extLst>
          </p:cNvPr>
          <p:cNvSpPr txBox="1"/>
          <p:nvPr/>
        </p:nvSpPr>
        <p:spPr>
          <a:xfrm>
            <a:off x="4611672" y="4566962"/>
            <a:ext cx="2880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Konkrétní plán změn v osobní </a:t>
            </a:r>
            <a:r>
              <a:rPr lang="cs-CZ" sz="2400" b="1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</a:t>
            </a:r>
            <a:r>
              <a:rPr lang="cs-CZ" sz="24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bilanci a pracovních výsledcích</a:t>
            </a:r>
          </a:p>
          <a:p>
            <a:pPr algn="ctr"/>
            <a:endParaRPr lang="cs-CZ" sz="24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9B0700E-DE6B-2639-3B9E-DAC738198125}"/>
              </a:ext>
            </a:extLst>
          </p:cNvPr>
          <p:cNvSpPr txBox="1"/>
          <p:nvPr/>
        </p:nvSpPr>
        <p:spPr>
          <a:xfrm>
            <a:off x="8329353" y="4566962"/>
            <a:ext cx="288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cs-CZ"/>
            </a:defPPr>
            <a:lvl1pPr>
              <a:lnSpc>
                <a:spcPct val="200000"/>
              </a:lnSpc>
              <a:defRPr sz="2400" b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cs-CZ" dirty="0"/>
              <a:t>Reálný dopad = výsledek</a:t>
            </a:r>
          </a:p>
        </p:txBody>
      </p:sp>
      <p:pic>
        <p:nvPicPr>
          <p:cNvPr id="6" name="Grafický objekt 5" descr="Počítadlo se souvislou výplní">
            <a:extLst>
              <a:ext uri="{FF2B5EF4-FFF2-40B4-BE49-F238E27FC236}">
                <a16:creationId xmlns:a16="http://schemas.microsoft.com/office/drawing/2014/main" id="{91AA2533-85CD-7E87-60DF-7FED158AF4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799" y="2971797"/>
            <a:ext cx="914400" cy="914400"/>
          </a:xfrm>
          <a:prstGeom prst="rect">
            <a:avLst/>
          </a:prstGeom>
        </p:spPr>
      </p:pic>
      <p:pic>
        <p:nvPicPr>
          <p:cNvPr id="9" name="Grafický objekt 8" descr="Kontrolní seznam se souvislou výplní">
            <a:extLst>
              <a:ext uri="{FF2B5EF4-FFF2-40B4-BE49-F238E27FC236}">
                <a16:creationId xmlns:a16="http://schemas.microsoft.com/office/drawing/2014/main" id="{94EA1DE5-D16E-294A-24C8-937C3A44BD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6006" y="2979286"/>
            <a:ext cx="914400" cy="914400"/>
          </a:xfrm>
          <a:prstGeom prst="rect">
            <a:avLst/>
          </a:prstGeom>
        </p:spPr>
      </p:pic>
      <p:sp>
        <p:nvSpPr>
          <p:cNvPr id="15" name="Ovál 14">
            <a:extLst>
              <a:ext uri="{FF2B5EF4-FFF2-40B4-BE49-F238E27FC236}">
                <a16:creationId xmlns:a16="http://schemas.microsoft.com/office/drawing/2014/main" id="{4E69D175-21A7-2115-ED98-CD0E60A69416}"/>
              </a:ext>
            </a:extLst>
          </p:cNvPr>
          <p:cNvSpPr/>
          <p:nvPr/>
        </p:nvSpPr>
        <p:spPr>
          <a:xfrm>
            <a:off x="1466695" y="2561705"/>
            <a:ext cx="1734589" cy="1734589"/>
          </a:xfrm>
          <a:prstGeom prst="ellipse">
            <a:avLst/>
          </a:prstGeom>
          <a:noFill/>
          <a:ln w="57150"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CDC41117-314E-5185-4567-348F5273CD5A}"/>
              </a:ext>
            </a:extLst>
          </p:cNvPr>
          <p:cNvSpPr/>
          <p:nvPr/>
        </p:nvSpPr>
        <p:spPr>
          <a:xfrm>
            <a:off x="5184376" y="2561704"/>
            <a:ext cx="1734589" cy="1734589"/>
          </a:xfrm>
          <a:prstGeom prst="ellipse">
            <a:avLst/>
          </a:prstGeom>
          <a:noFill/>
          <a:ln w="57150"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14B5256A-BEAB-38A2-67A9-F3CFD02DC5A8}"/>
              </a:ext>
            </a:extLst>
          </p:cNvPr>
          <p:cNvSpPr/>
          <p:nvPr/>
        </p:nvSpPr>
        <p:spPr>
          <a:xfrm>
            <a:off x="8902058" y="2561703"/>
            <a:ext cx="1734589" cy="1734589"/>
          </a:xfrm>
          <a:prstGeom prst="ellipse">
            <a:avLst/>
          </a:prstGeom>
          <a:noFill/>
          <a:ln w="57150"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ectangle 67">
            <a:extLst>
              <a:ext uri="{FF2B5EF4-FFF2-40B4-BE49-F238E27FC236}">
                <a16:creationId xmlns:a16="http://schemas.microsoft.com/office/drawing/2014/main" id="{4FCDCF86-2BE8-E62A-7ADE-1F87A62BD8B2}"/>
              </a:ext>
            </a:extLst>
          </p:cNvPr>
          <p:cNvSpPr/>
          <p:nvPr/>
        </p:nvSpPr>
        <p:spPr>
          <a:xfrm>
            <a:off x="0" y="6299176"/>
            <a:ext cx="12191999" cy="558824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1" name="Obrázek 20" descr="Obsah obrázku text, klipart&#10;&#10;Popis byl vytvořen automaticky">
            <a:extLst>
              <a:ext uri="{FF2B5EF4-FFF2-40B4-BE49-F238E27FC236}">
                <a16:creationId xmlns:a16="http://schemas.microsoft.com/office/drawing/2014/main" id="{F6F2D639-E67C-0B42-33F7-902038465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30" y="6404246"/>
            <a:ext cx="952533" cy="349758"/>
          </a:xfrm>
          <a:prstGeom prst="rect">
            <a:avLst/>
          </a:prstGeom>
        </p:spPr>
      </p:pic>
      <p:sp>
        <p:nvSpPr>
          <p:cNvPr id="16" name="Tvar L 15">
            <a:extLst>
              <a:ext uri="{FF2B5EF4-FFF2-40B4-BE49-F238E27FC236}">
                <a16:creationId xmlns:a16="http://schemas.microsoft.com/office/drawing/2014/main" id="{ACF9702B-3A74-0EE6-66E2-E87599BC16BB}"/>
              </a:ext>
            </a:extLst>
          </p:cNvPr>
          <p:cNvSpPr/>
          <p:nvPr/>
        </p:nvSpPr>
        <p:spPr>
          <a:xfrm rot="13476803">
            <a:off x="4029346" y="3279371"/>
            <a:ext cx="326967" cy="326967"/>
          </a:xfrm>
          <a:prstGeom prst="corner">
            <a:avLst/>
          </a:prstGeom>
          <a:solidFill>
            <a:srgbClr val="263F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var L 22">
            <a:extLst>
              <a:ext uri="{FF2B5EF4-FFF2-40B4-BE49-F238E27FC236}">
                <a16:creationId xmlns:a16="http://schemas.microsoft.com/office/drawing/2014/main" id="{9A9274E8-1A8C-70CD-ADA5-B40C3D2DF929}"/>
              </a:ext>
            </a:extLst>
          </p:cNvPr>
          <p:cNvSpPr/>
          <p:nvPr/>
        </p:nvSpPr>
        <p:spPr>
          <a:xfrm rot="13476803">
            <a:off x="7747028" y="3285279"/>
            <a:ext cx="326967" cy="326967"/>
          </a:xfrm>
          <a:prstGeom prst="corner">
            <a:avLst/>
          </a:prstGeom>
          <a:solidFill>
            <a:srgbClr val="263F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 descr="Obsah obrázku text, kovové nádobí&#10;&#10;Popis byl vytvořen automaticky">
            <a:extLst>
              <a:ext uri="{FF2B5EF4-FFF2-40B4-BE49-F238E27FC236}">
                <a16:creationId xmlns:a16="http://schemas.microsoft.com/office/drawing/2014/main" id="{B782B027-46B3-4352-AF32-4B41D3B064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363" y="2930523"/>
            <a:ext cx="955674" cy="955674"/>
          </a:xfrm>
          <a:prstGeom prst="rect">
            <a:avLst/>
          </a:prstGeom>
        </p:spPr>
      </p:pic>
      <p:sp>
        <p:nvSpPr>
          <p:cNvPr id="4" name="Šipka: dolů 3">
            <a:extLst>
              <a:ext uri="{FF2B5EF4-FFF2-40B4-BE49-F238E27FC236}">
                <a16:creationId xmlns:a16="http://schemas.microsoft.com/office/drawing/2014/main" id="{A21E77FC-A321-4D46-99D6-318AE196172A}"/>
              </a:ext>
            </a:extLst>
          </p:cNvPr>
          <p:cNvSpPr/>
          <p:nvPr/>
        </p:nvSpPr>
        <p:spPr>
          <a:xfrm>
            <a:off x="2100649" y="1692876"/>
            <a:ext cx="469556" cy="723267"/>
          </a:xfrm>
          <a:prstGeom prst="downArrow">
            <a:avLst/>
          </a:prstGeom>
          <a:solidFill>
            <a:srgbClr val="A6CE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46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ll/>
      </p:transition>
    </mc:Choice>
    <mc:Fallback xmlns="">
      <p:transition spd="slow" advClick="0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7">
            <a:extLst>
              <a:ext uri="{FF2B5EF4-FFF2-40B4-BE49-F238E27FC236}">
                <a16:creationId xmlns:a16="http://schemas.microsoft.com/office/drawing/2014/main" id="{BA257EBF-FED3-45F9-A8DA-2976D5D7C798}"/>
              </a:ext>
            </a:extLst>
          </p:cNvPr>
          <p:cNvSpPr/>
          <p:nvPr/>
        </p:nvSpPr>
        <p:spPr>
          <a:xfrm>
            <a:off x="0" y="6299174"/>
            <a:ext cx="12191999" cy="558824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1" name="Obrázek 40" descr="Obsah obrázku text, klipart&#10;&#10;Popis byl vytvořen automaticky">
            <a:extLst>
              <a:ext uri="{FF2B5EF4-FFF2-40B4-BE49-F238E27FC236}">
                <a16:creationId xmlns:a16="http://schemas.microsoft.com/office/drawing/2014/main" id="{13AC8539-2C41-4A86-A152-EA06CE248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30" y="6404244"/>
            <a:ext cx="952533" cy="349758"/>
          </a:xfrm>
          <a:prstGeom prst="rect">
            <a:avLst/>
          </a:prstGeom>
        </p:spPr>
      </p:pic>
      <p:sp>
        <p:nvSpPr>
          <p:cNvPr id="36" name="TextBox 24">
            <a:extLst>
              <a:ext uri="{FF2B5EF4-FFF2-40B4-BE49-F238E27FC236}">
                <a16:creationId xmlns:a16="http://schemas.microsoft.com/office/drawing/2014/main" id="{7820F5EE-642D-49A3-A21C-DCB8AA11AAE8}"/>
              </a:ext>
            </a:extLst>
          </p:cNvPr>
          <p:cNvSpPr txBox="1"/>
          <p:nvPr/>
        </p:nvSpPr>
        <p:spPr>
          <a:xfrm>
            <a:off x="1213559" y="469989"/>
            <a:ext cx="4040512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r>
              <a:rPr lang="cs-CZ" sz="4400" b="1" dirty="0">
                <a:solidFill>
                  <a:srgbClr val="263F6A"/>
                </a:solidFill>
                <a:latin typeface="Lato" charset="0"/>
                <a:ea typeface="Lato" charset="0"/>
                <a:cs typeface="Lato" charset="0"/>
              </a:rPr>
              <a:t>Co dál / </a:t>
            </a:r>
            <a:r>
              <a:rPr lang="cs-CZ" sz="4400" b="1" dirty="0" err="1">
                <a:solidFill>
                  <a:srgbClr val="263F6A"/>
                </a:solidFill>
                <a:latin typeface="Lato" charset="0"/>
                <a:ea typeface="Lato" charset="0"/>
                <a:cs typeface="Lato" charset="0"/>
              </a:rPr>
              <a:t>Badges</a:t>
            </a:r>
            <a:endParaRPr lang="id-ID" sz="4400" b="1" dirty="0">
              <a:solidFill>
                <a:srgbClr val="263F6A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DB1637BD-8BE9-47EE-8914-83E0DEB87146}"/>
              </a:ext>
            </a:extLst>
          </p:cNvPr>
          <p:cNvSpPr/>
          <p:nvPr/>
        </p:nvSpPr>
        <p:spPr>
          <a:xfrm>
            <a:off x="1245832" y="1226085"/>
            <a:ext cx="776519" cy="45719"/>
          </a:xfrm>
          <a:prstGeom prst="rect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5F3488B2-ACC4-430D-BBBD-E654C23378FF}"/>
              </a:ext>
            </a:extLst>
          </p:cNvPr>
          <p:cNvSpPr txBox="1"/>
          <p:nvPr/>
        </p:nvSpPr>
        <p:spPr>
          <a:xfrm>
            <a:off x="988069" y="2409663"/>
            <a:ext cx="9416319" cy="280153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u="sng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Bronze</a:t>
            </a:r>
            <a:r>
              <a:rPr lang="cs-CZ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: vlastní P&amp;L  + seznam konkrétních akcí, které přinesou lepší osobní bilanci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u="sng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Silver</a:t>
            </a:r>
            <a:r>
              <a:rPr lang="cs-CZ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: vlastní P&amp;L + seznam konkrétních akcí a návyků (akční plán), které přenesete nově do práce či osobního života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u="sng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Gold</a:t>
            </a:r>
            <a:r>
              <a:rPr lang="cs-CZ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: díky plnění akčního plánu prokazatelné zlepšení své</a:t>
            </a:r>
            <a:r>
              <a:rPr lang="en-GB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GB" sz="2000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nebo</a:t>
            </a:r>
            <a:r>
              <a:rPr lang="en-GB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GB" sz="2000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firemn</a:t>
            </a:r>
            <a:r>
              <a:rPr lang="cs-CZ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í finanční výsledovky (kvantifikovatelná úspora, zisk – </a:t>
            </a:r>
            <a:r>
              <a:rPr lang="cs-CZ" sz="2000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reportovatelné</a:t>
            </a:r>
            <a:r>
              <a:rPr lang="cs-CZ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)</a:t>
            </a:r>
            <a:endParaRPr lang="cs-CZ" sz="22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251404-CCB8-4986-96A5-E2408CC16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81" y="503334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1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13004</TotalTime>
  <Words>405</Words>
  <Application>Microsoft Office PowerPoint</Application>
  <PresentationFormat>Širokoúhlá obrazovka</PresentationFormat>
  <Paragraphs>53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Lato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Šmidtová</dc:creator>
  <cp:lastModifiedBy>Petr Novák</cp:lastModifiedBy>
  <cp:revision>872</cp:revision>
  <dcterms:created xsi:type="dcterms:W3CDTF">2021-05-03T07:14:08Z</dcterms:created>
  <dcterms:modified xsi:type="dcterms:W3CDTF">2022-05-13T10:27:35Z</dcterms:modified>
</cp:coreProperties>
</file>